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5" r:id="rId2"/>
    <p:sldId id="294" r:id="rId3"/>
    <p:sldId id="296" r:id="rId4"/>
    <p:sldId id="297" r:id="rId5"/>
    <p:sldId id="300" r:id="rId6"/>
    <p:sldId id="301" r:id="rId7"/>
    <p:sldId id="258" r:id="rId8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vertsen, Kari" initials="SK" lastIdx="1" clrIdx="0"/>
  <p:cmAuthor id="1" name="Sivertsen, Kari" initials="ksi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373"/>
    <a:srgbClr val="8190A3"/>
    <a:srgbClr val="EDF1F3"/>
    <a:srgbClr val="008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0A49C-00DB-41F1-BF4A-61AAFBFF1309}" type="datetimeFigureOut">
              <a:rPr lang="nb-NO" smtClean="0"/>
              <a:t>19.01.2015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00A4-313E-4D49-A9E4-86A320AA66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8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735E604-AD1A-4EDC-BC8A-1F8901700DDE}" type="datetimeFigureOut">
              <a:rPr lang="nb-NO" smtClean="0"/>
              <a:pPr/>
              <a:t>19.01.2015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5A03FB49-401E-4E2A-8C7B-A751320B1A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8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3FB49-401E-4E2A-8C7B-A751320B1ACA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4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2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90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57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392488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4pPr marL="1254125" indent="-266700">
              <a:defRPr/>
            </a:lvl4pPr>
            <a:lvl5pPr marL="1519238" indent="-17780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44008" y="1628800"/>
            <a:ext cx="4032448" cy="439248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853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643438" y="1628775"/>
            <a:ext cx="4032250" cy="439261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5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640" y="4581128"/>
            <a:ext cx="6480720" cy="1296144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268760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1640" y="260648"/>
            <a:ext cx="6480720" cy="41764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 userDrawn="1"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9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7692"/>
            <a:ext cx="8229600" cy="1103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800"/>
            <a:ext cx="8229600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39552" y="1446684"/>
            <a:ext cx="8064896" cy="0"/>
          </a:xfrm>
          <a:prstGeom prst="line">
            <a:avLst/>
          </a:prstGeom>
          <a:ln w="190500" cap="sq" cmpd="sng">
            <a:solidFill>
              <a:schemeClr val="bg2">
                <a:lumMod val="20000"/>
                <a:lumOff val="80000"/>
              </a:schemeClr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2254" y="6165304"/>
            <a:ext cx="1014202" cy="534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6464369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0" baseline="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www.nina.no</a:t>
            </a:r>
            <a:endParaRPr lang="nb-NO" sz="1200" b="1" spc="0" baseline="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4" r:id="rId4"/>
    <p:sldLayoutId id="2147483665" r:id="rId5"/>
    <p:sldLayoutId id="2147483666" r:id="rId6"/>
    <p:sldLayoutId id="2147483650" r:id="rId7"/>
    <p:sldLayoutId id="2147483652" r:id="rId8"/>
    <p:sldLayoutId id="2147483661" r:id="rId9"/>
    <p:sldLayoutId id="2147483662" r:id="rId10"/>
    <p:sldLayoutId id="2147483657" r:id="rId11"/>
    <p:sldLayoutId id="2147483654" r:id="rId12"/>
    <p:sldLayoutId id="2147483655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ts val="2400"/>
        </a:spcBef>
        <a:buClr>
          <a:schemeClr val="accent5">
            <a:lumMod val="75000"/>
          </a:schemeClr>
        </a:buClr>
        <a:buSzPct val="90000"/>
        <a:buFont typeface="Arial" pitchFamily="34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38163" indent="-177800" algn="l" defTabSz="914400" rtl="0" eaLnBrk="1" latinLnBrk="0" hangingPunct="1">
        <a:spcBef>
          <a:spcPts val="600"/>
        </a:spcBef>
        <a:buClr>
          <a:srgbClr val="49AFC5"/>
        </a:buClr>
        <a:buSzPct val="70000"/>
        <a:buFont typeface="Wingdings 3" pitchFamily="18" charset="2"/>
        <a:buChar char="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09625" indent="-184150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TMA 4245 Statistikk</a:t>
            </a:r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Mandag 19.01.2015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-2124744" y="0"/>
            <a:ext cx="2016224" cy="2246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</a:rPr>
              <a:t>Les dette</a:t>
            </a:r>
          </a:p>
          <a:p>
            <a:r>
              <a:rPr lang="nb-NO" sz="1400" dirty="0" smtClean="0"/>
              <a:t>Powerpointmalen inneholder 3 forskjellige  tittel-ark som du kan velge mellom. I tillegg kan du velge lys eller mørk utgave.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Standard 5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5 valgfrie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1 valgfritt bilde</a:t>
            </a:r>
          </a:p>
        </p:txBody>
      </p:sp>
    </p:spTree>
    <p:extLst>
      <p:ext uri="{BB962C8B-B14F-4D97-AF65-F5344CB8AC3E}">
        <p14:creationId xmlns:p14="http://schemas.microsoft.com/office/powerpoint/2010/main" val="130185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 smtClean="0"/>
              <a:t>Def. 3.1: </a:t>
            </a:r>
          </a:p>
          <a:p>
            <a:pPr marL="361950" lvl="1" indent="0">
              <a:buNone/>
            </a:pPr>
            <a:r>
              <a:rPr lang="nb-NO" dirty="0" smtClean="0"/>
              <a:t>En </a:t>
            </a:r>
            <a:r>
              <a:rPr lang="nb-NO" u="sng" dirty="0" smtClean="0"/>
              <a:t>tilfeldig variabel</a:t>
            </a:r>
            <a:r>
              <a:rPr lang="nb-NO" dirty="0" smtClean="0"/>
              <a:t> er en funksjon som tilordner et reelt tall til ethvert utfall i utfallsrommet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>Def. 3.2:</a:t>
            </a:r>
          </a:p>
          <a:p>
            <a:pPr marL="361950" lvl="1" indent="0">
              <a:buNone/>
            </a:pPr>
            <a:r>
              <a:rPr lang="nb-NO" dirty="0" smtClean="0"/>
              <a:t>Hvis S inneholder et endelig, eller tellbart uendelig, antall mulige utfall kalles det et </a:t>
            </a:r>
            <a:r>
              <a:rPr lang="nb-NO" u="sng" dirty="0" smtClean="0"/>
              <a:t>diskret utfallsrom</a:t>
            </a:r>
          </a:p>
          <a:p>
            <a:pPr marL="0" indent="0">
              <a:buNone/>
            </a:pPr>
            <a:r>
              <a:rPr lang="nb-NO" b="1" dirty="0" smtClean="0"/>
              <a:t>Def. 3.3:</a:t>
            </a:r>
          </a:p>
          <a:p>
            <a:pPr marL="361950" lvl="1" indent="0">
              <a:buNone/>
            </a:pPr>
            <a:r>
              <a:rPr lang="nb-NO" dirty="0" smtClean="0"/>
              <a:t>Hvis S består av et uendelig antall mulige utfall fra et intervall kalles det et </a:t>
            </a:r>
            <a:r>
              <a:rPr lang="nb-NO" b="1" u="sng" dirty="0" smtClean="0"/>
              <a:t>kontinuerlig utfallsrom</a:t>
            </a:r>
            <a:endParaRPr lang="nb-NO" b="1" u="sng" dirty="0"/>
          </a:p>
        </p:txBody>
      </p:sp>
    </p:spTree>
    <p:extLst>
      <p:ext uri="{BB962C8B-B14F-4D97-AF65-F5344CB8AC3E}">
        <p14:creationId xmlns:p14="http://schemas.microsoft.com/office/powerpoint/2010/main" val="21249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Definisjoner </a:t>
            </a:r>
            <a:r>
              <a:rPr lang="nb-NO" dirty="0" err="1"/>
              <a:t>kap</a:t>
            </a:r>
            <a:r>
              <a:rPr lang="nb-NO" dirty="0"/>
              <a:t>.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3.4:</a:t>
                </a:r>
              </a:p>
              <a:p>
                <a:pPr marL="361950" lvl="1" indent="0">
                  <a:buNone/>
                </a:pPr>
                <a:r>
                  <a:rPr lang="nb-NO" dirty="0" smtClean="0"/>
                  <a:t>Mengden av ordnede par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/>
                      </a:rPr>
                      <m:t>(</m:t>
                    </m:r>
                    <m:r>
                      <a:rPr lang="nb-NO" i="1" dirty="0" err="1" smtClean="0">
                        <a:latin typeface="Cambria Math"/>
                      </a:rPr>
                      <m:t>𝑥</m:t>
                    </m:r>
                    <m:r>
                      <a:rPr lang="nb-NO" i="1" dirty="0" err="1" smtClean="0">
                        <a:latin typeface="Cambria Math"/>
                      </a:rPr>
                      <m:t>,</m:t>
                    </m:r>
                    <m:r>
                      <a:rPr lang="nb-NO" i="1" dirty="0" err="1" smtClean="0">
                        <a:latin typeface="Cambria Math"/>
                      </a:rPr>
                      <m:t>𝑓</m:t>
                    </m:r>
                    <m:r>
                      <a:rPr lang="nb-NO" i="1" dirty="0" smtClean="0">
                        <a:latin typeface="Cambria Math"/>
                      </a:rPr>
                      <m:t>(</m:t>
                    </m:r>
                    <m:r>
                      <a:rPr lang="nb-NO" i="1" dirty="0" smtClean="0">
                        <a:latin typeface="Cambria Math"/>
                      </a:rPr>
                      <m:t>𝑥</m:t>
                    </m:r>
                    <m:r>
                      <a:rPr lang="nb-NO" i="1" dirty="0" smtClean="0">
                        <a:latin typeface="Cambria Math"/>
                      </a:rPr>
                      <m:t>)) </m:t>
                    </m:r>
                  </m:oMath>
                </a14:m>
                <a:r>
                  <a:rPr lang="nb-NO" dirty="0" smtClean="0"/>
                  <a:t>kalles en </a:t>
                </a:r>
                <a:r>
                  <a:rPr lang="nb-NO" b="1" dirty="0" smtClean="0"/>
                  <a:t>sannsynlighetsfordeling (</a:t>
                </a:r>
                <a:r>
                  <a:rPr lang="nb-NO" b="1" dirty="0" err="1" smtClean="0"/>
                  <a:t>pdf</a:t>
                </a:r>
                <a:r>
                  <a:rPr lang="nb-NO" b="1" dirty="0" smtClean="0"/>
                  <a:t>) </a:t>
                </a:r>
                <a:r>
                  <a:rPr lang="nb-NO" dirty="0" smtClean="0"/>
                  <a:t>for den diskrete tilfeldige variabelen </a:t>
                </a:r>
                <a:r>
                  <a:rPr lang="nb-NO" i="1" dirty="0" err="1" smtClean="0"/>
                  <a:t>X</a:t>
                </a:r>
                <a:r>
                  <a:rPr lang="nb-NO" dirty="0" smtClean="0"/>
                  <a:t> hvis, for hvert utfall </a:t>
                </a:r>
                <a:r>
                  <a:rPr lang="nb-NO" i="1" dirty="0" smtClean="0"/>
                  <a:t>x</a:t>
                </a:r>
                <a:r>
                  <a:rPr lang="nb-NO" dirty="0" smtClean="0"/>
                  <a:t>: </a:t>
                </a:r>
              </a:p>
              <a:p>
                <a:pPr marL="1090612" lvl="2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i="1" dirty="0" smtClean="0">
                        <a:latin typeface="Cambria Math"/>
                      </a:rPr>
                      <m:t>𝑓</m:t>
                    </m:r>
                    <m:r>
                      <a:rPr lang="nb-NO" i="1" dirty="0" smtClean="0">
                        <a:latin typeface="Cambria Math"/>
                      </a:rPr>
                      <m:t>(</m:t>
                    </m:r>
                    <m:r>
                      <a:rPr lang="nb-NO" i="1" dirty="0" smtClean="0">
                        <a:latin typeface="Cambria Math"/>
                      </a:rPr>
                      <m:t>𝑥</m:t>
                    </m:r>
                    <m:r>
                      <a:rPr lang="nb-NO" i="1" dirty="0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i="1" dirty="0" smtClean="0"/>
                  <a:t> </a:t>
                </a:r>
                <a:r>
                  <a:rPr lang="nb-NO" dirty="0" smtClean="0"/>
                  <a:t>for alle </a:t>
                </a:r>
                <a:r>
                  <a:rPr lang="nb-NO" i="1" dirty="0" smtClean="0"/>
                  <a:t>x</a:t>
                </a:r>
                <a:r>
                  <a:rPr lang="nb-NO" dirty="0" smtClean="0"/>
                  <a:t>.  </a:t>
                </a:r>
                <a:endParaRPr lang="nb-NO" dirty="0"/>
              </a:p>
              <a:p>
                <a:pPr marL="1090612" lvl="2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nb-NO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/>
                          </a:rPr>
                          <m:t>𝑥</m:t>
                        </m:r>
                      </m:sub>
                      <m:sup/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nb-NO" b="0" i="1" smtClean="0">
                        <a:latin typeface="Cambria Math"/>
                      </a:rPr>
                      <m:t>=1</m:t>
                    </m:r>
                  </m:oMath>
                </a14:m>
                <a:endParaRPr lang="nb-NO" i="1" dirty="0" smtClean="0"/>
              </a:p>
              <a:p>
                <a:pPr marL="1090612" lvl="2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𝑋</m:t>
                        </m:r>
                        <m:r>
                          <a:rPr lang="nb-NO" b="0" i="1" smtClean="0">
                            <a:latin typeface="Cambria Math"/>
                          </a:rPr>
                          <m:t>=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nb-NO" b="0" i="1" dirty="0" smtClean="0"/>
              </a:p>
              <a:p>
                <a:pPr marL="633412" lvl="2" indent="0">
                  <a:buNone/>
                </a:pPr>
                <a:endParaRPr lang="nb-NO" i="1" dirty="0" smtClean="0"/>
              </a:p>
              <a:p>
                <a:pPr marL="633412" lvl="2" indent="0">
                  <a:buNone/>
                </a:pPr>
                <a:r>
                  <a:rPr lang="nb-NO" dirty="0" smtClean="0"/>
                  <a:t>Har da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 ∊ </m:t>
                        </m:r>
                        <m:r>
                          <a:rPr lang="nb-NO" b="0" i="1" smtClean="0">
                            <a:latin typeface="Cambria Math"/>
                          </a:rPr>
                          <m:t>𝐴</m:t>
                        </m:r>
                      </m:sub>
                      <m:sup/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2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/>
              <a:t>kap</a:t>
            </a:r>
            <a:r>
              <a:rPr lang="nb-NO" dirty="0"/>
              <a:t>.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3.5:</a:t>
                </a:r>
              </a:p>
              <a:p>
                <a:pPr marL="361950" lvl="1" indent="0">
                  <a:buNone/>
                </a:pPr>
                <a:r>
                  <a:rPr lang="nb-NO" b="1" dirty="0" smtClean="0"/>
                  <a:t>Kumulativ fordelingsfunksjon </a:t>
                </a:r>
                <a14:m>
                  <m:oMath xmlns:m="http://schemas.openxmlformats.org/officeDocument/2006/math">
                    <m:r>
                      <a:rPr lang="nb-NO" b="1" i="1" smtClean="0">
                        <a:latin typeface="Cambria Math"/>
                      </a:rPr>
                      <m:t>𝑭</m:t>
                    </m:r>
                    <m:r>
                      <a:rPr lang="nb-NO" b="1" i="1" smtClean="0">
                        <a:latin typeface="Cambria Math"/>
                      </a:rPr>
                      <m:t>(</m:t>
                    </m:r>
                    <m:r>
                      <a:rPr lang="nb-NO" b="1" i="1" smtClean="0">
                        <a:latin typeface="Cambria Math"/>
                      </a:rPr>
                      <m:t>𝒙</m:t>
                    </m:r>
                    <m:r>
                      <a:rPr lang="nb-NO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b="1" dirty="0" smtClean="0"/>
                  <a:t> (</a:t>
                </a:r>
                <a:r>
                  <a:rPr lang="nb-NO" b="1" dirty="0" err="1" smtClean="0"/>
                  <a:t>cdf</a:t>
                </a:r>
                <a:r>
                  <a:rPr lang="nb-NO" b="1" dirty="0" smtClean="0"/>
                  <a:t>) </a:t>
                </a:r>
                <a:r>
                  <a:rPr lang="nb-NO" dirty="0" smtClean="0"/>
                  <a:t>for en diskret tilfeldig variabel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med sannsynlighets-fordeling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</a:t>
                </a:r>
              </a:p>
              <a:p>
                <a:pPr marL="361950" lvl="1" indent="0">
                  <a:buNone/>
                </a:pPr>
                <a:endParaRPr lang="nb-NO" dirty="0" smtClean="0"/>
              </a:p>
              <a:p>
                <a:pPr marL="633412" lvl="2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𝑋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/>
                          </a:rPr>
                          <m:t>𝑡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b>
                      <m:sup/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𝑡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nb-NO" dirty="0" smtClean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−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∞≤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≤∞</m:t>
                    </m:r>
                  </m:oMath>
                </a14:m>
                <a:endParaRPr lang="nb-NO" dirty="0" smtClean="0"/>
              </a:p>
              <a:p>
                <a:pPr marL="633412" lvl="2" indent="0">
                  <a:buNone/>
                </a:pPr>
                <a:endParaRPr lang="nb-NO" dirty="0"/>
              </a:p>
              <a:p>
                <a:pPr marL="633412" lvl="2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13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3.6: </a:t>
                </a:r>
              </a:p>
              <a:p>
                <a:pPr marL="361950" lvl="1" indent="0">
                  <a:buNone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 en </a:t>
                </a:r>
                <a:r>
                  <a:rPr lang="nb-NO" b="1" u="sng" dirty="0" smtClean="0"/>
                  <a:t>sannsynlighetsfordeling / - tetthet</a:t>
                </a:r>
                <a:r>
                  <a:rPr lang="nb-NO" dirty="0" smtClean="0"/>
                  <a:t> for en </a:t>
                </a:r>
                <a:r>
                  <a:rPr lang="nb-NO" u="sng" dirty="0" smtClean="0"/>
                  <a:t>kontinuerlig</a:t>
                </a:r>
                <a:r>
                  <a:rPr lang="nb-NO" dirty="0" smtClean="0"/>
                  <a:t> tilfeldig variabel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hvis:</a:t>
                </a:r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dirty="0" smtClean="0"/>
                  <a:t> for alle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nb-NO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</a:rPr>
                          <m:t>−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nb-NO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</a:rPr>
                          <m:t>𝑑𝑥</m:t>
                        </m:r>
                        <m:r>
                          <a:rPr lang="nb-NO" b="0" i="1" smtClean="0">
                            <a:latin typeface="Cambria Math"/>
                          </a:rPr>
                          <m:t>=1</m:t>
                        </m:r>
                      </m:e>
                    </m:nary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&lt;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≤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nb-NO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077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3.7: </a:t>
                </a:r>
              </a:p>
              <a:p>
                <a:pPr marL="361950" lvl="1" indent="0">
                  <a:buNone/>
                </a:pPr>
                <a:r>
                  <a:rPr lang="nb-NO" b="1" u="sng" dirty="0" smtClean="0"/>
                  <a:t>Kumulativ fordelingsfunksjon </a:t>
                </a:r>
                <a14:m>
                  <m:oMath xmlns:m="http://schemas.openxmlformats.org/officeDocument/2006/math">
                    <m:r>
                      <a:rPr lang="nb-NO" b="1" i="1" u="sng" smtClean="0">
                        <a:latin typeface="Cambria Math"/>
                      </a:rPr>
                      <m:t>𝑭</m:t>
                    </m:r>
                    <m:d>
                      <m:dPr>
                        <m:ctrlPr>
                          <a:rPr lang="nb-NO" b="1" i="1" u="sng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1" i="1" u="sng" smtClean="0">
                            <a:latin typeface="Cambria Math"/>
                          </a:rPr>
                          <m:t>𝒙</m:t>
                        </m:r>
                      </m:e>
                    </m:d>
                  </m:oMath>
                </a14:m>
                <a:r>
                  <a:rPr lang="nb-NO" dirty="0" smtClean="0"/>
                  <a:t> for kontinuerlig tilfeldig variabel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nb-NO" dirty="0" smtClean="0"/>
                  <a:t>: </a:t>
                </a:r>
                <a:endParaRPr lang="nb-NO" i="1" dirty="0">
                  <a:latin typeface="Cambria Math"/>
                </a:endParaRPr>
              </a:p>
              <a:p>
                <a:pPr marL="3619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</a:rPr>
                        <m:t>=</m:t>
                      </m:r>
                      <m:r>
                        <a:rPr lang="nb-NO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/>
                            </a:rPr>
                            <m:t>𝑋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≤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nb-NO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nb-NO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nb-NO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b>
                        <m:sup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  <m:e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,  −∞&lt;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nb-NO" b="0" i="1" smtClean="0">
                              <a:latin typeface="Cambria Math"/>
                              <a:ea typeface="Cambria Math"/>
                            </a:rPr>
                            <m:t>&lt;∞</m:t>
                          </m:r>
                        </m:e>
                      </m:nary>
                    </m:oMath>
                  </m:oMathPara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41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07704" y="188640"/>
            <a:ext cx="521493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773" y="6364779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600" dirty="0" smtClean="0">
                <a:solidFill>
                  <a:srgbClr val="8190A3"/>
                </a:solidFill>
                <a:latin typeface="Verdana" pitchFamily="34" charset="0"/>
              </a:rPr>
              <a:t>Foto på side 1: P. Jordhøy, J. Thomassen, E. B. Thorstad, A. Staverløkk, T. Aarvak, B. </a:t>
            </a:r>
            <a:r>
              <a:rPr lang="nb-NO" sz="600" dirty="0" err="1" smtClean="0">
                <a:solidFill>
                  <a:srgbClr val="8190A3"/>
                </a:solidFill>
                <a:latin typeface="Verdana" pitchFamily="34" charset="0"/>
              </a:rPr>
              <a:t>Løken/Samfoto</a:t>
            </a:r>
            <a:endParaRPr lang="nb-NO" sz="600" dirty="0" smtClean="0">
              <a:solidFill>
                <a:srgbClr val="8190A3"/>
              </a:solidFill>
              <a:latin typeface="Verdana" pitchFamily="34" charset="0"/>
            </a:endParaRPr>
          </a:p>
          <a:p>
            <a:endParaRPr lang="nb-NO" sz="600" dirty="0"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3" b="58032"/>
          <a:stretch/>
        </p:blipFill>
        <p:spPr>
          <a:xfrm>
            <a:off x="542925" y="379177"/>
            <a:ext cx="8275686" cy="4304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presentasjon_norsk">
  <a:themeElements>
    <a:clrScheme name="NINA profilfarger">
      <a:dk1>
        <a:srgbClr val="425563"/>
      </a:dk1>
      <a:lt1>
        <a:srgbClr val="FFFFFF"/>
      </a:lt1>
      <a:dk2>
        <a:srgbClr val="425563"/>
      </a:dk2>
      <a:lt2>
        <a:srgbClr val="425563"/>
      </a:lt2>
      <a:accent1>
        <a:srgbClr val="E57200"/>
      </a:accent1>
      <a:accent2>
        <a:srgbClr val="008C95"/>
      </a:accent2>
      <a:accent3>
        <a:srgbClr val="93328E"/>
      </a:accent3>
      <a:accent4>
        <a:srgbClr val="00628E"/>
      </a:accent4>
      <a:accent5>
        <a:srgbClr val="FFB25B"/>
      </a:accent5>
      <a:accent6>
        <a:srgbClr val="7A9A01"/>
      </a:accent6>
      <a:hlink>
        <a:srgbClr val="008C95"/>
      </a:hlink>
      <a:folHlink>
        <a:srgbClr val="008C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Powerpoint_presentasjon_norsk</Template>
  <TotalTime>2089</TotalTime>
  <Words>386</Words>
  <Application>Microsoft Office PowerPoint</Application>
  <PresentationFormat>On-screen Show (4:3)</PresentationFormat>
  <Paragraphs>40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Powerpoint_presentasjon_norsk</vt:lpstr>
      <vt:lpstr>TMA 4245 Statistikk</vt:lpstr>
      <vt:lpstr>Definisjoner kap. 3</vt:lpstr>
      <vt:lpstr>Definisjoner kap. 3</vt:lpstr>
      <vt:lpstr>Definisjoner kap. 3</vt:lpstr>
      <vt:lpstr>Definisjoner kap. 3</vt:lpstr>
      <vt:lpstr>Definisjoner kap. 3</vt:lpstr>
      <vt:lpstr>PowerPoint Presentation</vt:lpstr>
    </vt:vector>
  </TitlesOfParts>
  <Company>NINA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4245 Statistikk</dc:title>
  <dc:creator>Ola Diserud</dc:creator>
  <cp:lastModifiedBy>Ola Diserud</cp:lastModifiedBy>
  <cp:revision>21</cp:revision>
  <cp:lastPrinted>2012-08-09T11:16:30Z</cp:lastPrinted>
  <dcterms:created xsi:type="dcterms:W3CDTF">2013-01-17T21:28:36Z</dcterms:created>
  <dcterms:modified xsi:type="dcterms:W3CDTF">2015-01-19T22:12:55Z</dcterms:modified>
</cp:coreProperties>
</file>